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05A5"/>
    <a:srgbClr val="9966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397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93816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23947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2425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17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8034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9000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487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590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1694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5591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213C7-1C14-44E7-B12C-A40E9456C27A}" type="datetimeFigureOut">
              <a:rPr lang="en-AU" smtClean="0"/>
              <a:t>23/09/2020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8B55F-3888-437B-9340-04A38D6ECC9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09621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5679" y="116632"/>
            <a:ext cx="21062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30 x Wise </a:t>
            </a:r>
            <a:r>
              <a:rPr lang="en-A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</a:t>
            </a:r>
            <a:r>
              <a:rPr lang="en-A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ld Owls</a:t>
            </a:r>
            <a:endParaRPr lang="en-A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483768" y="116073"/>
            <a:ext cx="4217526" cy="52451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 smtClean="0"/>
              <a:t>Aboriginal Teenager </a:t>
            </a:r>
            <a:r>
              <a:rPr lang="en-AU" b="1" dirty="0" smtClean="0"/>
              <a:t>Life Skills Programme</a:t>
            </a:r>
            <a:endParaRPr lang="en-AU" b="1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195735" y="404664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123727" y="2088116"/>
            <a:ext cx="1872210" cy="9808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 smtClean="0"/>
              <a:t>11 x Mentor Roles</a:t>
            </a:r>
            <a:endParaRPr lang="en-AU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2546552" y="934477"/>
            <a:ext cx="1665407" cy="46478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 smtClean="0">
                <a:effectLst/>
              </a:rPr>
              <a:t>6 x Regional Township Teams' Co-ordinators</a:t>
            </a:r>
            <a:endParaRPr lang="en-AU" sz="1200" dirty="0"/>
          </a:p>
        </p:txBody>
      </p:sp>
      <p:sp>
        <p:nvSpPr>
          <p:cNvPr id="3" name="Rounded Rectangle 2"/>
          <p:cNvSpPr/>
          <p:nvPr/>
        </p:nvSpPr>
        <p:spPr>
          <a:xfrm>
            <a:off x="213625" y="4293096"/>
            <a:ext cx="1656184" cy="719893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 smtClean="0"/>
              <a:t>10 x Younger </a:t>
            </a:r>
            <a:r>
              <a:rPr lang="en-AU" sz="1200" b="1" dirty="0"/>
              <a:t>Corporate Sponsor Sports </a:t>
            </a:r>
            <a:r>
              <a:rPr lang="en-AU" sz="1200" b="1" dirty="0" smtClean="0"/>
              <a:t>Employees</a:t>
            </a:r>
            <a:r>
              <a:rPr lang="en-AU" sz="1100" b="1" dirty="0" smtClean="0"/>
              <a:t/>
            </a:r>
            <a:br>
              <a:rPr lang="en-AU" sz="1100" b="1" dirty="0" smtClean="0"/>
            </a:br>
            <a:r>
              <a:rPr lang="en-AU" sz="1100" b="1" dirty="0" smtClean="0"/>
              <a:t>(1</a:t>
            </a:r>
            <a:r>
              <a:rPr lang="en-AU" sz="1100" b="1" baseline="30000" dirty="0" smtClean="0"/>
              <a:t>st</a:t>
            </a:r>
            <a:r>
              <a:rPr lang="en-AU" sz="1100" b="1" dirty="0" smtClean="0"/>
              <a:t> year only)</a:t>
            </a:r>
            <a:endParaRPr lang="en-AU" sz="11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51521" y="3337097"/>
            <a:ext cx="1580392" cy="76299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  X Sporting </a:t>
            </a:r>
            <a:r>
              <a:rPr lang="en-AU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Role Models</a:t>
            </a:r>
            <a:endParaRPr lang="en-A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4355976" y="1664806"/>
            <a:ext cx="1314226" cy="64900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 smtClean="0"/>
              <a:t>4 x Public </a:t>
            </a:r>
            <a:r>
              <a:rPr lang="en-AU" sz="1200" b="1" dirty="0"/>
              <a:t>Speaking Instructors</a:t>
            </a:r>
            <a:endParaRPr lang="en-AU" sz="1200" dirty="0"/>
          </a:p>
        </p:txBody>
      </p:sp>
      <p:sp>
        <p:nvSpPr>
          <p:cNvPr id="9" name="Rounded Rectangle 8"/>
          <p:cNvSpPr/>
          <p:nvPr/>
        </p:nvSpPr>
        <p:spPr>
          <a:xfrm>
            <a:off x="179512" y="889830"/>
            <a:ext cx="2016224" cy="621884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solidFill>
                  <a:schemeClr val="tx1"/>
                </a:solidFill>
              </a:rPr>
              <a:t>15 x Gatekeepers</a:t>
            </a:r>
            <a:endParaRPr lang="en-AU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079612" y="764704"/>
            <a:ext cx="0" cy="1251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740380" y="2420887"/>
            <a:ext cx="1684788" cy="41630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solidFill>
                  <a:srgbClr val="C00000"/>
                </a:solidFill>
              </a:rPr>
              <a:t>4</a:t>
            </a:r>
            <a:r>
              <a:rPr lang="en-AU" sz="1200" b="1" dirty="0" smtClean="0">
                <a:solidFill>
                  <a:srgbClr val="C00000"/>
                </a:solidFill>
              </a:rPr>
              <a:t> x I.T</a:t>
            </a:r>
            <a:r>
              <a:rPr lang="en-AU" sz="1200" b="1" dirty="0">
                <a:solidFill>
                  <a:srgbClr val="C00000"/>
                </a:solidFill>
              </a:rPr>
              <a:t>. Geek Nerds</a:t>
            </a:r>
            <a:endParaRPr lang="en-AU" sz="1200" dirty="0">
              <a:solidFill>
                <a:srgbClr val="C00000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1772949" y="3027098"/>
            <a:ext cx="773603" cy="1236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4004013" y="2397246"/>
            <a:ext cx="293262" cy="472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5" idx="1"/>
          </p:cNvCxnSpPr>
          <p:nvPr/>
        </p:nvCxnSpPr>
        <p:spPr>
          <a:xfrm flipH="1" flipV="1">
            <a:off x="3983630" y="2547466"/>
            <a:ext cx="756750" cy="815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17" idx="3"/>
          </p:cNvCxnSpPr>
          <p:nvPr/>
        </p:nvCxnSpPr>
        <p:spPr>
          <a:xfrm flipV="1">
            <a:off x="1761799" y="2925319"/>
            <a:ext cx="636107" cy="4117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nip Diagonal Corner Rectangle 50"/>
          <p:cNvSpPr/>
          <p:nvPr/>
        </p:nvSpPr>
        <p:spPr>
          <a:xfrm>
            <a:off x="4765842" y="2925320"/>
            <a:ext cx="1656184" cy="479641"/>
          </a:xfrm>
          <a:prstGeom prst="snip2Diag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 smtClean="0"/>
              <a:t>4 x Life </a:t>
            </a:r>
            <a:r>
              <a:rPr lang="en-AU" sz="1200" b="1" dirty="0"/>
              <a:t>Skills Guardians</a:t>
            </a:r>
            <a:endParaRPr lang="en-AU" sz="1200" dirty="0"/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3970475" y="2709467"/>
            <a:ext cx="769905" cy="6245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Snip Same Side Corner Rectangle 108"/>
          <p:cNvSpPr/>
          <p:nvPr/>
        </p:nvSpPr>
        <p:spPr>
          <a:xfrm>
            <a:off x="4552439" y="3501008"/>
            <a:ext cx="1672294" cy="483837"/>
          </a:xfrm>
          <a:prstGeom prst="snip2Same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 smtClean="0"/>
              <a:t>3 x Panel </a:t>
            </a:r>
            <a:r>
              <a:rPr lang="en-AU" sz="1200" b="1" dirty="0"/>
              <a:t>Of </a:t>
            </a:r>
            <a:r>
              <a:rPr lang="en-AU" sz="1200" b="1" dirty="0" smtClean="0"/>
              <a:t>Judges</a:t>
            </a:r>
            <a:endParaRPr lang="en-AU" sz="1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4" name="Isosceles Triangle 143"/>
          <p:cNvSpPr/>
          <p:nvPr/>
        </p:nvSpPr>
        <p:spPr>
          <a:xfrm>
            <a:off x="2123727" y="3460570"/>
            <a:ext cx="1872209" cy="1048550"/>
          </a:xfrm>
          <a:prstGeom prst="triangle">
            <a:avLst>
              <a:gd name="adj" fmla="val 509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200" b="1" dirty="0" smtClean="0"/>
          </a:p>
          <a:p>
            <a:pPr algn="ctr"/>
            <a:endParaRPr lang="en-AU" sz="1200" b="1" dirty="0"/>
          </a:p>
          <a:p>
            <a:pPr algn="ctr"/>
            <a:r>
              <a:rPr lang="en-AU" sz="1200" b="1" dirty="0" smtClean="0"/>
              <a:t>2 x Website Directors</a:t>
            </a:r>
            <a:br>
              <a:rPr lang="en-AU" sz="1200" b="1" dirty="0" smtClean="0"/>
            </a:br>
            <a:r>
              <a:rPr lang="en-AU" sz="1000" b="1" dirty="0" smtClean="0"/>
              <a:t/>
            </a:r>
            <a:br>
              <a:rPr lang="en-AU" sz="1000" b="1" dirty="0" smtClean="0"/>
            </a:br>
            <a:r>
              <a:rPr lang="en-AU" sz="1000" b="1" dirty="0" smtClean="0"/>
              <a:t/>
            </a:r>
            <a:br>
              <a:rPr lang="en-AU" sz="1000" b="1" dirty="0" smtClean="0"/>
            </a:br>
            <a:endParaRPr lang="en-AU" sz="1000" dirty="0"/>
          </a:p>
        </p:txBody>
      </p:sp>
      <p:sp>
        <p:nvSpPr>
          <p:cNvPr id="187" name="Snip Same Side Corner Rectangle 186"/>
          <p:cNvSpPr/>
          <p:nvPr/>
        </p:nvSpPr>
        <p:spPr>
          <a:xfrm>
            <a:off x="251521" y="1664805"/>
            <a:ext cx="1726299" cy="565576"/>
          </a:xfrm>
          <a:prstGeom prst="snip2Same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 smtClean="0"/>
              <a:t>10 </a:t>
            </a:r>
            <a:r>
              <a:rPr lang="en-AU" sz="1200" b="1" smtClean="0"/>
              <a:t>x </a:t>
            </a:r>
            <a:r>
              <a:rPr lang="en-AU" sz="1200" b="1" smtClean="0"/>
              <a:t>Aboriginal Local Connectors </a:t>
            </a:r>
            <a:r>
              <a:rPr lang="en-AU" sz="1100" b="1" smtClean="0"/>
              <a:t>(</a:t>
            </a:r>
            <a:r>
              <a:rPr lang="en-AU" sz="1100" b="1" dirty="0" smtClean="0"/>
              <a:t>each year)</a:t>
            </a:r>
            <a:endParaRPr lang="en-AU" sz="1100" dirty="0"/>
          </a:p>
        </p:txBody>
      </p:sp>
      <p:cxnSp>
        <p:nvCxnSpPr>
          <p:cNvPr id="189" name="Straight Arrow Connector 188"/>
          <p:cNvCxnSpPr>
            <a:stCxn id="187" idx="0"/>
            <a:endCxn id="17" idx="1"/>
          </p:cNvCxnSpPr>
          <p:nvPr/>
        </p:nvCxnSpPr>
        <p:spPr>
          <a:xfrm>
            <a:off x="1977820" y="1947593"/>
            <a:ext cx="420086" cy="2841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Round Single Corner Rectangle 195"/>
          <p:cNvSpPr/>
          <p:nvPr/>
        </p:nvSpPr>
        <p:spPr>
          <a:xfrm>
            <a:off x="4555889" y="908720"/>
            <a:ext cx="1312256" cy="576064"/>
          </a:xfrm>
          <a:prstGeom prst="round1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/>
              <a:t>6</a:t>
            </a:r>
            <a:r>
              <a:rPr lang="en-AU" sz="1200" b="1" dirty="0" smtClean="0"/>
              <a:t> x Team</a:t>
            </a:r>
            <a:r>
              <a:rPr lang="en-AU" b="1" dirty="0" smtClean="0"/>
              <a:t> </a:t>
            </a:r>
            <a:r>
              <a:rPr lang="en-AU" sz="1200" b="1" dirty="0"/>
              <a:t>Sporting </a:t>
            </a:r>
            <a:r>
              <a:rPr lang="en-AU" sz="1200" b="1" dirty="0" smtClean="0"/>
              <a:t>Coaches</a:t>
            </a:r>
            <a:endParaRPr lang="en-AU" sz="1200" dirty="0"/>
          </a:p>
        </p:txBody>
      </p:sp>
      <p:cxnSp>
        <p:nvCxnSpPr>
          <p:cNvPr id="204" name="Straight Arrow Connector 203"/>
          <p:cNvCxnSpPr/>
          <p:nvPr/>
        </p:nvCxnSpPr>
        <p:spPr>
          <a:xfrm flipH="1">
            <a:off x="3779912" y="1556792"/>
            <a:ext cx="740136" cy="6735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19" idx="2"/>
            <a:endCxn id="17" idx="0"/>
          </p:cNvCxnSpPr>
          <p:nvPr/>
        </p:nvCxnSpPr>
        <p:spPr>
          <a:xfrm flipH="1">
            <a:off x="3059832" y="1399258"/>
            <a:ext cx="319424" cy="6888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/>
          <p:cNvCxnSpPr/>
          <p:nvPr/>
        </p:nvCxnSpPr>
        <p:spPr>
          <a:xfrm flipV="1">
            <a:off x="2749514" y="3083504"/>
            <a:ext cx="166138" cy="6939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ame 1"/>
          <p:cNvSpPr/>
          <p:nvPr/>
        </p:nvSpPr>
        <p:spPr>
          <a:xfrm>
            <a:off x="6876256" y="116632"/>
            <a:ext cx="2066528" cy="111114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20273" y="404664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>
                <a:latin typeface="Arial Narrow" pitchFamily="34" charset="0"/>
              </a:rPr>
              <a:t>Year 9  Mixed Teams' Tri-Sports Challenge</a:t>
            </a:r>
            <a:endParaRPr lang="en-AU" sz="1400" dirty="0">
              <a:latin typeface="Arial Narrow" pitchFamily="34" charset="0"/>
            </a:endParaRPr>
          </a:p>
        </p:txBody>
      </p:sp>
      <p:sp>
        <p:nvSpPr>
          <p:cNvPr id="12" name="Frame 11"/>
          <p:cNvSpPr/>
          <p:nvPr/>
        </p:nvSpPr>
        <p:spPr>
          <a:xfrm>
            <a:off x="6876256" y="1399259"/>
            <a:ext cx="2066528" cy="1093637"/>
          </a:xfrm>
          <a:prstGeom prst="fra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Arial Narrow" pitchFamily="34" charset="0"/>
              </a:rPr>
              <a:t>Year 10  Mixed Teams' Public Speaking </a:t>
            </a:r>
            <a:endParaRPr lang="en-AU" sz="14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ctr"/>
            <a:r>
              <a:rPr lang="en-AU" sz="1400" b="1" dirty="0" smtClean="0">
                <a:solidFill>
                  <a:schemeClr val="tx1"/>
                </a:solidFill>
                <a:latin typeface="Arial Narrow" pitchFamily="34" charset="0"/>
              </a:rPr>
              <a:t>Challenge</a:t>
            </a:r>
            <a:endParaRPr lang="en-AU" sz="1400" dirty="0">
              <a:solidFill>
                <a:schemeClr val="tx1"/>
              </a:solidFill>
              <a:latin typeface="Arial Narrow" pitchFamily="34" charset="0"/>
            </a:endParaRPr>
          </a:p>
        </p:txBody>
      </p:sp>
      <p:cxnSp>
        <p:nvCxnSpPr>
          <p:cNvPr id="36" name="Straight Arrow Connector 35"/>
          <p:cNvCxnSpPr>
            <a:stCxn id="196" idx="3"/>
            <a:endCxn id="2" idx="1"/>
          </p:cNvCxnSpPr>
          <p:nvPr/>
        </p:nvCxnSpPr>
        <p:spPr>
          <a:xfrm flipV="1">
            <a:off x="5868145" y="672203"/>
            <a:ext cx="1008111" cy="5245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5722216" y="1947593"/>
            <a:ext cx="1091073" cy="417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rame 43"/>
          <p:cNvSpPr/>
          <p:nvPr/>
        </p:nvSpPr>
        <p:spPr>
          <a:xfrm>
            <a:off x="6874651" y="2636913"/>
            <a:ext cx="2066528" cy="1123179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020274" y="2881741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>
                <a:latin typeface="Arial Narrow" pitchFamily="34" charset="0"/>
              </a:rPr>
              <a:t>Year 11  Mixed </a:t>
            </a:r>
            <a:r>
              <a:rPr lang="en-AU" sz="1400" b="1" dirty="0" smtClean="0">
                <a:latin typeface="Arial Narrow" pitchFamily="34" charset="0"/>
              </a:rPr>
              <a:t>Teams</a:t>
            </a:r>
            <a:r>
              <a:rPr lang="en-AU" sz="1400" b="1" dirty="0">
                <a:latin typeface="Arial Narrow" pitchFamily="34" charset="0"/>
              </a:rPr>
              <a:t>' </a:t>
            </a:r>
            <a:r>
              <a:rPr lang="en-AU" sz="1400" b="1" dirty="0" smtClean="0">
                <a:latin typeface="Arial Narrow" pitchFamily="34" charset="0"/>
              </a:rPr>
              <a:t/>
            </a:r>
            <a:br>
              <a:rPr lang="en-AU" sz="1400" b="1" dirty="0" smtClean="0">
                <a:latin typeface="Arial Narrow" pitchFamily="34" charset="0"/>
              </a:rPr>
            </a:br>
            <a:r>
              <a:rPr lang="en-AU" sz="1400" b="1" dirty="0" smtClean="0">
                <a:latin typeface="Arial Narrow" pitchFamily="34" charset="0"/>
              </a:rPr>
              <a:t>I.T</a:t>
            </a:r>
            <a:r>
              <a:rPr lang="en-AU" sz="1400" b="1" dirty="0">
                <a:latin typeface="Arial Narrow" pitchFamily="34" charset="0"/>
              </a:rPr>
              <a:t>. Geek Challenge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6336196" y="3460570"/>
            <a:ext cx="108012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Explosion 1 54"/>
          <p:cNvSpPr/>
          <p:nvPr/>
        </p:nvSpPr>
        <p:spPr>
          <a:xfrm>
            <a:off x="7155248" y="4100092"/>
            <a:ext cx="1787536" cy="242525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500" b="1" dirty="0" smtClean="0">
                <a:latin typeface="Arial Narrow" pitchFamily="34" charset="0"/>
              </a:rPr>
              <a:t>Four Nasty Pitfalls Besetting </a:t>
            </a:r>
            <a:r>
              <a:rPr lang="en-AU" sz="1500" b="1" dirty="0">
                <a:latin typeface="Arial Narrow" pitchFamily="34" charset="0"/>
              </a:rPr>
              <a:t>Teenagers</a:t>
            </a:r>
            <a:endParaRPr lang="en-AU" sz="1500" dirty="0">
              <a:latin typeface="Arial Narrow" pitchFamily="34" charset="0"/>
            </a:endParaRPr>
          </a:p>
        </p:txBody>
      </p:sp>
      <p:cxnSp>
        <p:nvCxnSpPr>
          <p:cNvPr id="62" name="Straight Arrow Connector 61"/>
          <p:cNvCxnSpPr>
            <a:endCxn id="44" idx="1"/>
          </p:cNvCxnSpPr>
          <p:nvPr/>
        </p:nvCxnSpPr>
        <p:spPr>
          <a:xfrm>
            <a:off x="6442603" y="2939903"/>
            <a:ext cx="432048" cy="25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Smiley Face 99"/>
          <p:cNvSpPr/>
          <p:nvPr/>
        </p:nvSpPr>
        <p:spPr>
          <a:xfrm>
            <a:off x="1977819" y="4653043"/>
            <a:ext cx="2090125" cy="1368246"/>
          </a:xfrm>
          <a:prstGeom prst="smileyFac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/>
            </a:r>
            <a:br>
              <a:rPr lang="en-AU" dirty="0" smtClean="0"/>
            </a:br>
            <a:r>
              <a:rPr lang="en-AU" sz="1400" b="1" dirty="0" smtClean="0">
                <a:solidFill>
                  <a:srgbClr val="00B050"/>
                </a:solidFill>
                <a:latin typeface="Arial Narrow" pitchFamily="34" charset="0"/>
              </a:rPr>
              <a:t>140 Accepted </a:t>
            </a:r>
            <a:br>
              <a:rPr lang="en-AU" sz="1400" b="1" dirty="0" smtClean="0">
                <a:solidFill>
                  <a:srgbClr val="00B050"/>
                </a:solidFill>
                <a:latin typeface="Arial Narrow" pitchFamily="34" charset="0"/>
              </a:rPr>
            </a:br>
            <a:r>
              <a:rPr lang="en-AU" sz="1400" b="1" dirty="0" smtClean="0">
                <a:solidFill>
                  <a:srgbClr val="00B050"/>
                </a:solidFill>
                <a:latin typeface="Arial Narrow" pitchFamily="34" charset="0"/>
              </a:rPr>
              <a:t>Year 9 Disadvantaged Students</a:t>
            </a:r>
          </a:p>
          <a:p>
            <a:pPr algn="ctr"/>
            <a:endParaRPr lang="en-AU" b="1" dirty="0" smtClean="0">
              <a:solidFill>
                <a:srgbClr val="00B050"/>
              </a:solidFill>
              <a:latin typeface="Arial Narrow" pitchFamily="34" charset="0"/>
            </a:endParaRPr>
          </a:p>
          <a:p>
            <a:pPr algn="ctr"/>
            <a:endParaRPr lang="en-AU" b="1" dirty="0" smtClean="0">
              <a:solidFill>
                <a:srgbClr val="00B050"/>
              </a:solidFill>
              <a:latin typeface="Arial Narrow" pitchFamily="34" charset="0"/>
            </a:endParaRPr>
          </a:p>
        </p:txBody>
      </p:sp>
      <p:cxnSp>
        <p:nvCxnSpPr>
          <p:cNvPr id="102" name="Straight Arrow Connector 101"/>
          <p:cNvCxnSpPr/>
          <p:nvPr/>
        </p:nvCxnSpPr>
        <p:spPr>
          <a:xfrm flipH="1">
            <a:off x="6255315" y="1227774"/>
            <a:ext cx="604436" cy="36000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flipH="1">
            <a:off x="6372201" y="2132856"/>
            <a:ext cx="487550" cy="26311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H="1">
            <a:off x="6552219" y="3800056"/>
            <a:ext cx="307532" cy="986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flipH="1" flipV="1">
            <a:off x="6701294" y="5094638"/>
            <a:ext cx="453953" cy="625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val 119"/>
          <p:cNvSpPr/>
          <p:nvPr/>
        </p:nvSpPr>
        <p:spPr>
          <a:xfrm>
            <a:off x="179510" y="5094637"/>
            <a:ext cx="1516839" cy="158591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>
                <a:solidFill>
                  <a:srgbClr val="996633"/>
                </a:solidFill>
              </a:rPr>
              <a:t>Teenager </a:t>
            </a:r>
            <a:r>
              <a:rPr lang="en-AU" sz="1600" b="1" dirty="0" smtClean="0">
                <a:solidFill>
                  <a:srgbClr val="996633"/>
                </a:solidFill>
              </a:rPr>
              <a:t/>
            </a:r>
            <a:br>
              <a:rPr lang="en-AU" sz="1600" b="1" dirty="0" smtClean="0">
                <a:solidFill>
                  <a:srgbClr val="996633"/>
                </a:solidFill>
              </a:rPr>
            </a:br>
            <a:r>
              <a:rPr lang="en-AU" sz="1600" b="1" dirty="0" smtClean="0">
                <a:solidFill>
                  <a:srgbClr val="996633"/>
                </a:solidFill>
              </a:rPr>
              <a:t>Viewing Audience</a:t>
            </a:r>
            <a:r>
              <a:rPr lang="en-AU" b="1" dirty="0" smtClean="0">
                <a:solidFill>
                  <a:srgbClr val="996633"/>
                </a:solidFill>
              </a:rPr>
              <a:t/>
            </a:r>
            <a:br>
              <a:rPr lang="en-AU" b="1" dirty="0" smtClean="0">
                <a:solidFill>
                  <a:srgbClr val="996633"/>
                </a:solidFill>
              </a:rPr>
            </a:br>
            <a:r>
              <a:rPr lang="en-AU" sz="1400" b="1" dirty="0" smtClean="0">
                <a:solidFill>
                  <a:srgbClr val="996633"/>
                </a:solidFill>
              </a:rPr>
              <a:t>(within Aust. and o’seas)</a:t>
            </a:r>
            <a:endParaRPr lang="en-AU" sz="1400" dirty="0">
              <a:solidFill>
                <a:srgbClr val="996633"/>
              </a:solidFill>
            </a:endParaRPr>
          </a:p>
        </p:txBody>
      </p:sp>
      <p:cxnSp>
        <p:nvCxnSpPr>
          <p:cNvPr id="122" name="Straight Arrow Connector 121"/>
          <p:cNvCxnSpPr/>
          <p:nvPr/>
        </p:nvCxnSpPr>
        <p:spPr>
          <a:xfrm flipH="1">
            <a:off x="1699466" y="5949280"/>
            <a:ext cx="698440" cy="2108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305105" y="4812937"/>
            <a:ext cx="1584176" cy="1814500"/>
          </a:xfrm>
          <a:prstGeom prst="roundRect">
            <a:avLst/>
          </a:prstGeom>
          <a:solidFill>
            <a:srgbClr val="BB05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latin typeface="Arial Narrow" pitchFamily="34" charset="0"/>
              </a:rPr>
              <a:t>10 x Township Teams comprising  </a:t>
            </a:r>
            <a:br>
              <a:rPr lang="en-AU" dirty="0" smtClean="0">
                <a:latin typeface="Arial Narrow" pitchFamily="34" charset="0"/>
              </a:rPr>
            </a:br>
            <a:r>
              <a:rPr lang="en-AU" dirty="0" smtClean="0">
                <a:latin typeface="Arial Narrow" pitchFamily="34" charset="0"/>
              </a:rPr>
              <a:t>14 x Accepted Disadvantaged Students each</a:t>
            </a:r>
            <a:endParaRPr lang="en-AU" dirty="0">
              <a:latin typeface="Arial Narrow" pitchFamily="34" charset="0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4104451" y="5491195"/>
            <a:ext cx="11305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957734" y="3027098"/>
            <a:ext cx="2277254" cy="23791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Hexagon 19"/>
          <p:cNvSpPr/>
          <p:nvPr/>
        </p:nvSpPr>
        <p:spPr>
          <a:xfrm>
            <a:off x="125680" y="2433050"/>
            <a:ext cx="1852140" cy="650454"/>
          </a:xfrm>
          <a:prstGeom prst="hex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 b="1" dirty="0" smtClean="0">
                <a:latin typeface="Arial" pitchFamily="34" charset="0"/>
                <a:cs typeface="Arial" pitchFamily="34" charset="0"/>
              </a:rPr>
              <a:t>10 x Emeritus </a:t>
            </a:r>
            <a:r>
              <a:rPr lang="en-AU" sz="1100" b="1" dirty="0">
                <a:latin typeface="Arial" pitchFamily="34" charset="0"/>
                <a:cs typeface="Arial" pitchFamily="34" charset="0"/>
              </a:rPr>
              <a:t>Local </a:t>
            </a:r>
            <a:r>
              <a:rPr lang="en-AU" sz="1100" b="1" dirty="0" smtClean="0">
                <a:latin typeface="Arial" pitchFamily="34" charset="0"/>
                <a:cs typeface="Arial" pitchFamily="34" charset="0"/>
              </a:rPr>
              <a:t>Connectors </a:t>
            </a:r>
            <a:r>
              <a:rPr lang="en-AU" sz="1000" b="1" dirty="0" smtClean="0">
                <a:latin typeface="Arial" pitchFamily="34" charset="0"/>
                <a:cs typeface="Arial" pitchFamily="34" charset="0"/>
              </a:rPr>
              <a:t>(subsequent year)</a:t>
            </a:r>
            <a:endParaRPr lang="en-AU" sz="1000" dirty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Straight Arrow Connector 21"/>
          <p:cNvCxnSpPr>
            <a:endCxn id="187" idx="1"/>
          </p:cNvCxnSpPr>
          <p:nvPr/>
        </p:nvCxnSpPr>
        <p:spPr>
          <a:xfrm flipV="1">
            <a:off x="1051751" y="2230381"/>
            <a:ext cx="62920" cy="166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4555889" y="4100092"/>
            <a:ext cx="1717340" cy="5529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1400" dirty="0" smtClean="0"/>
              <a:t>10 x Work Experience Providers</a:t>
            </a:r>
            <a:endParaRPr lang="en-AU" sz="1400" dirty="0"/>
          </a:p>
        </p:txBody>
      </p:sp>
      <p:sp>
        <p:nvSpPr>
          <p:cNvPr id="50" name="Smiley Face 49"/>
          <p:cNvSpPr/>
          <p:nvPr/>
        </p:nvSpPr>
        <p:spPr>
          <a:xfrm>
            <a:off x="3379256" y="5805264"/>
            <a:ext cx="1768808" cy="996728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1400" dirty="0" smtClean="0">
                <a:solidFill>
                  <a:schemeClr val="tx1"/>
                </a:solidFill>
              </a:rPr>
              <a:t/>
            </a:r>
            <a:br>
              <a:rPr lang="en-AU" sz="1400" dirty="0" smtClean="0">
                <a:solidFill>
                  <a:schemeClr val="tx1"/>
                </a:solidFill>
              </a:rPr>
            </a:br>
            <a:r>
              <a:rPr lang="en-AU" sz="1400" dirty="0" smtClean="0">
                <a:solidFill>
                  <a:schemeClr val="tx1"/>
                </a:solidFill>
              </a:rPr>
              <a:t>Up to 20 x Work Experience</a:t>
            </a:r>
            <a:br>
              <a:rPr lang="en-AU" sz="1400" dirty="0" smtClean="0">
                <a:solidFill>
                  <a:schemeClr val="tx1"/>
                </a:solidFill>
              </a:rPr>
            </a:br>
            <a:r>
              <a:rPr lang="en-AU" sz="1400" dirty="0" smtClean="0">
                <a:solidFill>
                  <a:schemeClr val="tx1"/>
                </a:solidFill>
              </a:rPr>
              <a:t>Recipients</a:t>
            </a:r>
            <a:endParaRPr lang="en-AU" sz="1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endParaRPr lang="en-AU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flipH="1">
            <a:off x="4555890" y="4725144"/>
            <a:ext cx="376150" cy="10903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H="1" flipV="1">
            <a:off x="3419872" y="3069203"/>
            <a:ext cx="1100176" cy="1147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712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105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Office Theme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Teenager Life Skills Programme</dc:title>
  <dc:creator>Johnston</dc:creator>
  <cp:lastModifiedBy>Philip JOHNSTON</cp:lastModifiedBy>
  <cp:revision>49</cp:revision>
  <dcterms:created xsi:type="dcterms:W3CDTF">2013-04-19T22:07:25Z</dcterms:created>
  <dcterms:modified xsi:type="dcterms:W3CDTF">2020-09-22T21:56:54Z</dcterms:modified>
</cp:coreProperties>
</file>